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9"/>
    <p:sldId id="257" r:id="rId50"/>
    <p:sldId id="258" r:id="rId51"/>
    <p:sldId id="259" r:id="rId52"/>
    <p:sldId id="260" r:id="rId53"/>
    <p:sldId id="261" r:id="rId54"/>
    <p:sldId id="262" r:id="rId55"/>
    <p:sldId id="263" r:id="rId56"/>
    <p:sldId id="264" r:id="rId57"/>
    <p:sldId id="265" r:id="rId58"/>
    <p:sldId id="266" r:id="rId59"/>
    <p:sldId id="267" r:id="rId60"/>
    <p:sldId id="268" r:id="rId61"/>
    <p:sldId id="269" r:id="rId62"/>
    <p:sldId id="270" r:id="rId63"/>
    <p:sldId id="271" r:id="rId64"/>
    <p:sldId id="272" r:id="rId65"/>
    <p:sldId id="273" r:id="rId66"/>
    <p:sldId id="274" r:id="rId67"/>
    <p:sldId id="275" r:id="rId68"/>
    <p:sldId id="276" r:id="rId69"/>
    <p:sldId id="277" r:id="rId70"/>
    <p:sldId id="278" r:id="rId71"/>
    <p:sldId id="279" r:id="rId72"/>
    <p:sldId id="280" r:id="rId7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Bold" charset="1" panose="020000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Poppins Thin" charset="1" panose="000003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Extra-Light" charset="1" panose="00000300000000000000"/>
      <p:regular r:id="rId17"/>
    </p:embeddedFont>
    <p:embeddedFont>
      <p:font typeface="Poppins Extra-Light Italics" charset="1" panose="000003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 Light Italics" charset="1" panose="000004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Ultra-Bold" charset="1" panose="00000900000000000000"/>
      <p:regular r:id="rId25"/>
    </p:embeddedFont>
    <p:embeddedFont>
      <p:font typeface="Poppins Ultra-Bold Italics" charset="1" panose="00000900000000000000"/>
      <p:regular r:id="rId26"/>
    </p:embeddedFont>
    <p:embeddedFont>
      <p:font typeface="Poppins Heavy" charset="1" panose="00000A00000000000000"/>
      <p:regular r:id="rId27"/>
    </p:embeddedFont>
    <p:embeddedFont>
      <p:font typeface="Poppins Heavy Italics" charset="1" panose="00000A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Open Sans Light" charset="1" panose="020B0306030504020204"/>
      <p:regular r:id="rId33"/>
    </p:embeddedFont>
    <p:embeddedFont>
      <p:font typeface="Open Sans Light Italics" charset="1" panose="020B03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Open Sans Ultra-Bold Italics" charset="1" panose="00000000000000000000"/>
      <p:regular r:id="rId36"/>
    </p:embeddedFont>
    <p:embeddedFont>
      <p:font typeface="Inter" charset="1" panose="020B0502030000000004"/>
      <p:regular r:id="rId37"/>
    </p:embeddedFont>
    <p:embeddedFont>
      <p:font typeface="Inter Bold" charset="1" panose="020B0802030000000004"/>
      <p:regular r:id="rId38"/>
    </p:embeddedFont>
    <p:embeddedFont>
      <p:font typeface="Inter Italics" charset="1" panose="020B0502030000000004"/>
      <p:regular r:id="rId39"/>
    </p:embeddedFont>
    <p:embeddedFont>
      <p:font typeface="Inter Bold Italics" charset="1" panose="020B0802030000000004"/>
      <p:regular r:id="rId40"/>
    </p:embeddedFont>
    <p:embeddedFont>
      <p:font typeface="Inter Thin" charset="1" panose="020B0A02050000000004"/>
      <p:regular r:id="rId41"/>
    </p:embeddedFont>
    <p:embeddedFont>
      <p:font typeface="Inter Thin Italics" charset="1" panose="020B0A02050000000004"/>
      <p:regular r:id="rId42"/>
    </p:embeddedFont>
    <p:embeddedFont>
      <p:font typeface="Inter Extra-Light" charset="1" panose="02000503000000020004"/>
      <p:regular r:id="rId43"/>
    </p:embeddedFont>
    <p:embeddedFont>
      <p:font typeface="Inter Light" charset="1" panose="02000503000000020004"/>
      <p:regular r:id="rId44"/>
    </p:embeddedFont>
    <p:embeddedFont>
      <p:font typeface="Inter Medium" charset="1" panose="02000503000000020004"/>
      <p:regular r:id="rId45"/>
    </p:embeddedFont>
    <p:embeddedFont>
      <p:font typeface="Inter Semi-Bold" charset="1" panose="02000503000000020004"/>
      <p:regular r:id="rId46"/>
    </p:embeddedFont>
    <p:embeddedFont>
      <p:font typeface="Inter Ultra-Bold" charset="1" panose="02000503000000020004"/>
      <p:regular r:id="rId47"/>
    </p:embeddedFont>
    <p:embeddedFont>
      <p:font typeface="Inter Heavy" charset="1" panose="02000503000000020004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slides/slide1.xml" Type="http://schemas.openxmlformats.org/officeDocument/2006/relationships/slide"/><Relationship Id="rId5" Target="tableStyles.xml" Type="http://schemas.openxmlformats.org/officeDocument/2006/relationships/tableStyles"/><Relationship Id="rId50" Target="slides/slide2.xml" Type="http://schemas.openxmlformats.org/officeDocument/2006/relationships/slide"/><Relationship Id="rId51" Target="slides/slide3.xml" Type="http://schemas.openxmlformats.org/officeDocument/2006/relationships/slide"/><Relationship Id="rId52" Target="slides/slide4.xml" Type="http://schemas.openxmlformats.org/officeDocument/2006/relationships/slide"/><Relationship Id="rId53" Target="slides/slide5.xml" Type="http://schemas.openxmlformats.org/officeDocument/2006/relationships/slide"/><Relationship Id="rId54" Target="slides/slide6.xml" Type="http://schemas.openxmlformats.org/officeDocument/2006/relationships/slide"/><Relationship Id="rId55" Target="slides/slide7.xml" Type="http://schemas.openxmlformats.org/officeDocument/2006/relationships/slide"/><Relationship Id="rId56" Target="slides/slide8.xml" Type="http://schemas.openxmlformats.org/officeDocument/2006/relationships/slide"/><Relationship Id="rId57" Target="slides/slide9.xml" Type="http://schemas.openxmlformats.org/officeDocument/2006/relationships/slide"/><Relationship Id="rId58" Target="slides/slide10.xml" Type="http://schemas.openxmlformats.org/officeDocument/2006/relationships/slide"/><Relationship Id="rId59" Target="slides/slide11.xml" Type="http://schemas.openxmlformats.org/officeDocument/2006/relationships/slide"/><Relationship Id="rId6" Target="fonts/font6.fntdata" Type="http://schemas.openxmlformats.org/officeDocument/2006/relationships/font"/><Relationship Id="rId60" Target="slides/slide12.xml" Type="http://schemas.openxmlformats.org/officeDocument/2006/relationships/slide"/><Relationship Id="rId61" Target="slides/slide13.xml" Type="http://schemas.openxmlformats.org/officeDocument/2006/relationships/slide"/><Relationship Id="rId62" Target="slides/slide14.xml" Type="http://schemas.openxmlformats.org/officeDocument/2006/relationships/slide"/><Relationship Id="rId63" Target="slides/slide15.xml" Type="http://schemas.openxmlformats.org/officeDocument/2006/relationships/slide"/><Relationship Id="rId64" Target="slides/slide16.xml" Type="http://schemas.openxmlformats.org/officeDocument/2006/relationships/slide"/><Relationship Id="rId65" Target="slides/slide17.xml" Type="http://schemas.openxmlformats.org/officeDocument/2006/relationships/slide"/><Relationship Id="rId66" Target="slides/slide18.xml" Type="http://schemas.openxmlformats.org/officeDocument/2006/relationships/slide"/><Relationship Id="rId67" Target="slides/slide19.xml" Type="http://schemas.openxmlformats.org/officeDocument/2006/relationships/slide"/><Relationship Id="rId68" Target="slides/slide20.xml" Type="http://schemas.openxmlformats.org/officeDocument/2006/relationships/slide"/><Relationship Id="rId69" Target="slides/slide21.xml" Type="http://schemas.openxmlformats.org/officeDocument/2006/relationships/slide"/><Relationship Id="rId7" Target="fonts/font7.fntdata" Type="http://schemas.openxmlformats.org/officeDocument/2006/relationships/font"/><Relationship Id="rId70" Target="slides/slide22.xml" Type="http://schemas.openxmlformats.org/officeDocument/2006/relationships/slide"/><Relationship Id="rId71" Target="slides/slide23.xml" Type="http://schemas.openxmlformats.org/officeDocument/2006/relationships/slide"/><Relationship Id="rId72" Target="slides/slide24.xml" Type="http://schemas.openxmlformats.org/officeDocument/2006/relationships/slide"/><Relationship Id="rId73" Target="slides/slide25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54.jpeg" Type="http://schemas.openxmlformats.org/officeDocument/2006/relationships/image"/><Relationship Id="rId7" Target="../media/image55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56.jpeg" Type="http://schemas.openxmlformats.org/officeDocument/2006/relationships/image"/><Relationship Id="rId7" Target="../media/image57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13" Target="../media/image64.png" Type="http://schemas.openxmlformats.org/officeDocument/2006/relationships/image"/><Relationship Id="rId14" Target="../media/image65.svg" Type="http://schemas.openxmlformats.org/officeDocument/2006/relationships/image"/><Relationship Id="rId15" Target="https://github.com/RavinaKarnik/Analysis-Of-CodeX--RC6" TargetMode="External" Type="http://schemas.openxmlformats.org/officeDocument/2006/relationships/hyperlink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61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6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6813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058405" y="-1942095"/>
            <a:ext cx="14171191" cy="14171191"/>
          </a:xfrm>
          <a:custGeom>
            <a:avLst/>
            <a:gdLst/>
            <a:ahLst/>
            <a:cxnLst/>
            <a:rect r="r" b="b" t="t" l="l"/>
            <a:pathLst>
              <a:path h="14171191" w="14171191">
                <a:moveTo>
                  <a:pt x="0" y="0"/>
                </a:moveTo>
                <a:lnTo>
                  <a:pt x="14171190" y="0"/>
                </a:lnTo>
                <a:lnTo>
                  <a:pt x="14171190" y="14171190"/>
                </a:lnTo>
                <a:lnTo>
                  <a:pt x="0" y="1417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29595" y="1028700"/>
            <a:ext cx="1029705" cy="1029705"/>
          </a:xfrm>
          <a:custGeom>
            <a:avLst/>
            <a:gdLst/>
            <a:ahLst/>
            <a:cxnLst/>
            <a:rect r="r" b="b" t="t" l="l"/>
            <a:pathLst>
              <a:path h="1029705" w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9595" y="8228595"/>
            <a:ext cx="1029705" cy="1029705"/>
          </a:xfrm>
          <a:custGeom>
            <a:avLst/>
            <a:gdLst/>
            <a:ahLst/>
            <a:cxnLst/>
            <a:rect r="r" b="b" t="t" l="l"/>
            <a:pathLst>
              <a:path h="1029705" w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1029705" cy="1029705"/>
          </a:xfrm>
          <a:custGeom>
            <a:avLst/>
            <a:gdLst/>
            <a:ahLst/>
            <a:cxnLst/>
            <a:rect r="r" b="b" t="t" l="l"/>
            <a:pathLst>
              <a:path h="1029705" w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228595"/>
            <a:ext cx="1029705" cy="1029705"/>
          </a:xfrm>
          <a:custGeom>
            <a:avLst/>
            <a:gdLst/>
            <a:ahLst/>
            <a:cxnLst/>
            <a:rect r="r" b="b" t="t" l="l"/>
            <a:pathLst>
              <a:path h="1029705" w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54236" y="6978002"/>
            <a:ext cx="4527140" cy="1423991"/>
          </a:xfrm>
          <a:custGeom>
            <a:avLst/>
            <a:gdLst/>
            <a:ahLst/>
            <a:cxnLst/>
            <a:rect r="r" b="b" t="t" l="l"/>
            <a:pathLst>
              <a:path h="1423991" w="4527140">
                <a:moveTo>
                  <a:pt x="0" y="0"/>
                </a:moveTo>
                <a:lnTo>
                  <a:pt x="4527139" y="0"/>
                </a:lnTo>
                <a:lnTo>
                  <a:pt x="4527139" y="1423991"/>
                </a:lnTo>
                <a:lnTo>
                  <a:pt x="0" y="1423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49117" y="1646436"/>
            <a:ext cx="11589765" cy="349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8"/>
              </a:lnSpc>
              <a:spcBef>
                <a:spcPct val="0"/>
              </a:spcBef>
            </a:pPr>
            <a:r>
              <a:rPr lang="en-US" sz="10070" u="sng">
                <a:solidFill>
                  <a:srgbClr val="FFFFFF"/>
                </a:solidFill>
                <a:latin typeface="Inter Bold"/>
              </a:rPr>
              <a:t>ANALYSIS OF CODEX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28041" y="7353501"/>
            <a:ext cx="3779529" cy="64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FFFFFF"/>
                </a:solidFill>
                <a:latin typeface="Poppins Bold"/>
              </a:rPr>
              <a:t>A  GERMAN BEVARAGE COMPANY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605" y="1651379"/>
            <a:ext cx="11612631" cy="4054695"/>
          </a:xfrm>
          <a:custGeom>
            <a:avLst/>
            <a:gdLst/>
            <a:ahLst/>
            <a:cxnLst/>
            <a:rect r="r" b="b" t="t" l="l"/>
            <a:pathLst>
              <a:path h="4054695" w="11612631">
                <a:moveTo>
                  <a:pt x="0" y="0"/>
                </a:moveTo>
                <a:lnTo>
                  <a:pt x="11612631" y="0"/>
                </a:lnTo>
                <a:lnTo>
                  <a:pt x="11612631" y="4054695"/>
                </a:lnTo>
                <a:lnTo>
                  <a:pt x="0" y="4054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31" t="0" r="-18892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57192" y="2324283"/>
            <a:ext cx="10615427" cy="82953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81650" y="562231"/>
            <a:ext cx="18831377" cy="108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l">
              <a:lnSpc>
                <a:spcPts val="5017"/>
              </a:lnSpc>
              <a:spcBef>
                <a:spcPct val="0"/>
              </a:spcBef>
            </a:pPr>
            <a:r>
              <a:rPr lang="en-US" sz="3583">
                <a:solidFill>
                  <a:srgbClr val="F3BE66"/>
                </a:solidFill>
                <a:latin typeface="Inter Bold"/>
              </a:rPr>
              <a:t>Which marketing channel can be used to reach more customers?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4392" y="6348154"/>
            <a:ext cx="9375255" cy="2988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0"/>
              </a:lnSpc>
              <a:spcBef>
                <a:spcPct val="0"/>
              </a:spcBef>
            </a:pPr>
            <a:r>
              <a:rPr lang="en-US" sz="4221">
                <a:solidFill>
                  <a:srgbClr val="F3BE66"/>
                </a:solidFill>
                <a:latin typeface="Poppins"/>
              </a:rPr>
              <a:t>Most of the consumers responded from Online Ads so we use Marketing from Online Ads to reach more customers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1650" y="562231"/>
            <a:ext cx="18831377" cy="108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l">
              <a:lnSpc>
                <a:spcPts val="5017"/>
              </a:lnSpc>
              <a:spcBef>
                <a:spcPct val="0"/>
              </a:spcBef>
            </a:pPr>
            <a:r>
              <a:rPr lang="en-US" sz="3583">
                <a:solidFill>
                  <a:srgbClr val="F3BE66"/>
                </a:solidFill>
                <a:latin typeface="Inter Bold"/>
              </a:rPr>
              <a:t>What are the primary reasons consumers prefer those brands over ours?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1151" y="2122725"/>
            <a:ext cx="10080259" cy="4529239"/>
          </a:xfrm>
          <a:custGeom>
            <a:avLst/>
            <a:gdLst/>
            <a:ahLst/>
            <a:cxnLst/>
            <a:rect r="r" b="b" t="t" l="l"/>
            <a:pathLst>
              <a:path h="4529239" w="10080259">
                <a:moveTo>
                  <a:pt x="0" y="0"/>
                </a:moveTo>
                <a:lnTo>
                  <a:pt x="10080259" y="0"/>
                </a:lnTo>
                <a:lnTo>
                  <a:pt x="10080259" y="4529238"/>
                </a:lnTo>
                <a:lnTo>
                  <a:pt x="0" y="452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54" t="0" r="-76092" b="-16603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03682" y="1515969"/>
            <a:ext cx="8990789" cy="916760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3059" y="6756193"/>
            <a:ext cx="9375255" cy="28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  <a:spcBef>
                <a:spcPct val="0"/>
              </a:spcBef>
            </a:pPr>
            <a:r>
              <a:rPr lang="en-US" sz="4021">
                <a:solidFill>
                  <a:srgbClr val="F3BE66"/>
                </a:solidFill>
                <a:latin typeface="Poppins"/>
              </a:rPr>
              <a:t>Consumers prefer other brands rather than CodeX because of their Increased Energy and focus and aso To comfort fatigue.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1650" y="562231"/>
            <a:ext cx="18831377" cy="171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l">
              <a:lnSpc>
                <a:spcPts val="5017"/>
              </a:lnSpc>
            </a:pPr>
            <a:r>
              <a:rPr lang="en-US" sz="3583">
                <a:solidFill>
                  <a:srgbClr val="F3BE66"/>
                </a:solidFill>
                <a:latin typeface="Inter Bold"/>
              </a:rPr>
              <a:t> Which cities do we need to focus more on?</a:t>
            </a:r>
          </a:p>
          <a:p>
            <a:pPr algn="l">
              <a:lnSpc>
                <a:spcPts val="5017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16185" y="1924265"/>
            <a:ext cx="12177778" cy="4792547"/>
          </a:xfrm>
          <a:custGeom>
            <a:avLst/>
            <a:gdLst/>
            <a:ahLst/>
            <a:cxnLst/>
            <a:rect r="r" b="b" t="t" l="l"/>
            <a:pathLst>
              <a:path h="4792547" w="12177778">
                <a:moveTo>
                  <a:pt x="0" y="0"/>
                </a:moveTo>
                <a:lnTo>
                  <a:pt x="12177778" y="0"/>
                </a:lnTo>
                <a:lnTo>
                  <a:pt x="12177778" y="4792547"/>
                </a:lnTo>
                <a:lnTo>
                  <a:pt x="0" y="479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75" t="0" r="-2277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582732" y="920168"/>
            <a:ext cx="12049159" cy="99331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691413" y="7087158"/>
            <a:ext cx="7402550" cy="286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027">
                <a:solidFill>
                  <a:srgbClr val="F3BE66"/>
                </a:solidFill>
                <a:latin typeface="Poppins"/>
              </a:rPr>
              <a:t>Most of the customers are from Bangalore city and Lucknow has very low customers.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1650" y="562231"/>
            <a:ext cx="18831377" cy="171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l">
              <a:lnSpc>
                <a:spcPts val="5017"/>
              </a:lnSpc>
            </a:pPr>
            <a:r>
              <a:rPr lang="en-US" sz="3583">
                <a:solidFill>
                  <a:srgbClr val="F3BE66"/>
                </a:solidFill>
                <a:latin typeface="Inter Bold"/>
              </a:rPr>
              <a:t>Where do respondents prefer to purchase energy drinks?</a:t>
            </a:r>
          </a:p>
          <a:p>
            <a:pPr algn="l">
              <a:lnSpc>
                <a:spcPts val="5017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7656" y="903357"/>
            <a:ext cx="12250895" cy="1105763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7083720" y="2449113"/>
            <a:ext cx="10175580" cy="3823184"/>
          </a:xfrm>
          <a:custGeom>
            <a:avLst/>
            <a:gdLst/>
            <a:ahLst/>
            <a:cxnLst/>
            <a:rect r="r" b="b" t="t" l="l"/>
            <a:pathLst>
              <a:path h="3823184" w="10175580">
                <a:moveTo>
                  <a:pt x="0" y="0"/>
                </a:moveTo>
                <a:lnTo>
                  <a:pt x="10175580" y="0"/>
                </a:lnTo>
                <a:lnTo>
                  <a:pt x="10175580" y="3823184"/>
                </a:lnTo>
                <a:lnTo>
                  <a:pt x="0" y="3823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90" t="0" r="-66951" b="-4395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91413" y="7087158"/>
            <a:ext cx="7402550" cy="286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027">
                <a:solidFill>
                  <a:srgbClr val="F3BE66"/>
                </a:solidFill>
                <a:latin typeface="Poppins"/>
              </a:rPr>
              <a:t>Respondents prefer to purchase energy drink from Supermarkets more as compared to other options.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937" y="5983495"/>
            <a:ext cx="11006825" cy="3602585"/>
          </a:xfrm>
          <a:custGeom>
            <a:avLst/>
            <a:gdLst/>
            <a:ahLst/>
            <a:cxnLst/>
            <a:rect r="r" b="b" t="t" l="l"/>
            <a:pathLst>
              <a:path h="3602585" w="11006825">
                <a:moveTo>
                  <a:pt x="0" y="0"/>
                </a:moveTo>
                <a:lnTo>
                  <a:pt x="11006825" y="0"/>
                </a:lnTo>
                <a:lnTo>
                  <a:pt x="11006825" y="3602585"/>
                </a:lnTo>
                <a:lnTo>
                  <a:pt x="0" y="360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82" t="-6154" r="-34822" b="-27579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842" y="2388254"/>
            <a:ext cx="10657891" cy="808598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34134" y="332232"/>
            <a:ext cx="14186473" cy="264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ctr">
              <a:lnSpc>
                <a:spcPts val="5577"/>
              </a:lnSpc>
            </a:pPr>
            <a:r>
              <a:rPr lang="en-US" sz="3983">
                <a:solidFill>
                  <a:srgbClr val="F3BE66"/>
                </a:solidFill>
                <a:latin typeface="Inter Bold"/>
              </a:rPr>
              <a:t>What are the typical consumption situations for energy drinks among respondents?</a:t>
            </a:r>
          </a:p>
          <a:p>
            <a:pPr algn="ctr">
              <a:lnSpc>
                <a:spcPts val="627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047247" y="2860114"/>
            <a:ext cx="7402550" cy="358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027">
                <a:solidFill>
                  <a:srgbClr val="F3BE66"/>
                </a:solidFill>
                <a:latin typeface="Poppins"/>
              </a:rPr>
              <a:t>Consumers From Sports and Excercise consume more energy drinks .like 45% cosumers are from there only.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697" y="2974414"/>
            <a:ext cx="10194425" cy="3230316"/>
          </a:xfrm>
          <a:custGeom>
            <a:avLst/>
            <a:gdLst/>
            <a:ahLst/>
            <a:cxnLst/>
            <a:rect r="r" b="b" t="t" l="l"/>
            <a:pathLst>
              <a:path h="3230316" w="10194425">
                <a:moveTo>
                  <a:pt x="0" y="0"/>
                </a:moveTo>
                <a:lnTo>
                  <a:pt x="10194424" y="0"/>
                </a:lnTo>
                <a:lnTo>
                  <a:pt x="10194424" y="3230315"/>
                </a:lnTo>
                <a:lnTo>
                  <a:pt x="0" y="323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63" t="0" r="-21623" b="-23558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2252" y="803880"/>
            <a:ext cx="10177738" cy="1053621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34134" y="332232"/>
            <a:ext cx="14186473" cy="264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ctr">
              <a:lnSpc>
                <a:spcPts val="5577"/>
              </a:lnSpc>
            </a:pPr>
            <a:r>
              <a:rPr lang="en-US" sz="3983">
                <a:solidFill>
                  <a:srgbClr val="F3BE66"/>
                </a:solidFill>
                <a:latin typeface="Inter Bold"/>
              </a:rPr>
              <a:t>Which area of business should we focus more on our product development? (Branding/taste/availability)</a:t>
            </a:r>
          </a:p>
          <a:p>
            <a:pPr algn="ctr">
              <a:lnSpc>
                <a:spcPts val="627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01792" y="6870601"/>
            <a:ext cx="7402550" cy="286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027">
                <a:solidFill>
                  <a:srgbClr val="F3BE66"/>
                </a:solidFill>
                <a:latin typeface="Poppins"/>
              </a:rPr>
              <a:t>We have to focus more on effectiveness,Taste and Flavor preferences and also availability of our product.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7821" y="6277620"/>
            <a:ext cx="11228452" cy="3652692"/>
          </a:xfrm>
          <a:custGeom>
            <a:avLst/>
            <a:gdLst/>
            <a:ahLst/>
            <a:cxnLst/>
            <a:rect r="r" b="b" t="t" l="l"/>
            <a:pathLst>
              <a:path h="3652692" w="11228452">
                <a:moveTo>
                  <a:pt x="0" y="0"/>
                </a:moveTo>
                <a:lnTo>
                  <a:pt x="11228453" y="0"/>
                </a:lnTo>
                <a:lnTo>
                  <a:pt x="11228453" y="3652692"/>
                </a:lnTo>
                <a:lnTo>
                  <a:pt x="0" y="3652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29" t="0" r="-23592" b="-22563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32064" y="1277591"/>
            <a:ext cx="8904026" cy="89040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34134" y="332232"/>
            <a:ext cx="14186473" cy="264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ctr">
              <a:lnSpc>
                <a:spcPts val="5577"/>
              </a:lnSpc>
            </a:pPr>
            <a:r>
              <a:rPr lang="en-US" sz="3983">
                <a:solidFill>
                  <a:srgbClr val="F3BE66"/>
                </a:solidFill>
                <a:latin typeface="Inter Bold"/>
              </a:rPr>
              <a:t> What immediate improvements can we bring to the product?</a:t>
            </a:r>
          </a:p>
          <a:p>
            <a:pPr algn="ctr">
              <a:lnSpc>
                <a:spcPts val="627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60114"/>
            <a:ext cx="8810578" cy="286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027">
                <a:solidFill>
                  <a:srgbClr val="F3BE66"/>
                </a:solidFill>
                <a:latin typeface="Poppins"/>
              </a:rPr>
              <a:t>We need to reduce sugar content in our energy drink and also we need to add more natural ingredients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543" y="6172030"/>
            <a:ext cx="10642893" cy="3456581"/>
          </a:xfrm>
          <a:custGeom>
            <a:avLst/>
            <a:gdLst/>
            <a:ahLst/>
            <a:cxnLst/>
            <a:rect r="r" b="b" t="t" l="l"/>
            <a:pathLst>
              <a:path h="3456581" w="10642893">
                <a:moveTo>
                  <a:pt x="0" y="0"/>
                </a:moveTo>
                <a:lnTo>
                  <a:pt x="10642893" y="0"/>
                </a:lnTo>
                <a:lnTo>
                  <a:pt x="10642893" y="3456580"/>
                </a:lnTo>
                <a:lnTo>
                  <a:pt x="0" y="3456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69" t="-9625" r="-38122" b="-26936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32064" y="1720017"/>
            <a:ext cx="8904026" cy="89040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34134" y="332232"/>
            <a:ext cx="14186473" cy="193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ctr">
              <a:lnSpc>
                <a:spcPts val="5577"/>
              </a:lnSpc>
            </a:pPr>
            <a:r>
              <a:rPr lang="en-US" sz="3983">
                <a:solidFill>
                  <a:srgbClr val="F3BE66"/>
                </a:solidFill>
                <a:latin typeface="Inter Bold"/>
              </a:rPr>
              <a:t> What should be the ideal price of our product?</a:t>
            </a:r>
          </a:p>
          <a:p>
            <a:pPr algn="ctr">
              <a:lnSpc>
                <a:spcPts val="627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60114"/>
            <a:ext cx="8810578" cy="286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027">
                <a:solidFill>
                  <a:srgbClr val="F3BE66"/>
                </a:solidFill>
                <a:latin typeface="Poppins"/>
              </a:rPr>
              <a:t>Customers are high for the energy drink having price 50-99 so this should be the ideal price of our product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08405" y="1162545"/>
            <a:ext cx="10492628" cy="999884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817051" y="2036931"/>
            <a:ext cx="5187604" cy="3676651"/>
          </a:xfrm>
          <a:custGeom>
            <a:avLst/>
            <a:gdLst/>
            <a:ahLst/>
            <a:cxnLst/>
            <a:rect r="r" b="b" t="t" l="l"/>
            <a:pathLst>
              <a:path h="3676651" w="5187604">
                <a:moveTo>
                  <a:pt x="0" y="0"/>
                </a:moveTo>
                <a:lnTo>
                  <a:pt x="5187604" y="0"/>
                </a:lnTo>
                <a:lnTo>
                  <a:pt x="5187604" y="3676652"/>
                </a:lnTo>
                <a:lnTo>
                  <a:pt x="0" y="367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52713" y="6189833"/>
            <a:ext cx="5451942" cy="3730276"/>
          </a:xfrm>
          <a:custGeom>
            <a:avLst/>
            <a:gdLst/>
            <a:ahLst/>
            <a:cxnLst/>
            <a:rect r="r" b="b" t="t" l="l"/>
            <a:pathLst>
              <a:path h="3730276" w="5451942">
                <a:moveTo>
                  <a:pt x="0" y="0"/>
                </a:moveTo>
                <a:lnTo>
                  <a:pt x="5451942" y="0"/>
                </a:lnTo>
                <a:lnTo>
                  <a:pt x="5451942" y="3730276"/>
                </a:lnTo>
                <a:lnTo>
                  <a:pt x="0" y="3730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2098" y="3061743"/>
            <a:ext cx="809089" cy="1251975"/>
          </a:xfrm>
          <a:custGeom>
            <a:avLst/>
            <a:gdLst/>
            <a:ahLst/>
            <a:cxnLst/>
            <a:rect r="r" b="b" t="t" l="l"/>
            <a:pathLst>
              <a:path h="1251975" w="809089">
                <a:moveTo>
                  <a:pt x="0" y="0"/>
                </a:moveTo>
                <a:lnTo>
                  <a:pt x="809089" y="0"/>
                </a:lnTo>
                <a:lnTo>
                  <a:pt x="809089" y="1251975"/>
                </a:lnTo>
                <a:lnTo>
                  <a:pt x="0" y="1251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34134" y="332232"/>
            <a:ext cx="14186473" cy="123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ctr">
              <a:lnSpc>
                <a:spcPts val="6277"/>
              </a:lnSpc>
              <a:spcBef>
                <a:spcPct val="0"/>
              </a:spcBef>
            </a:pPr>
            <a:r>
              <a:rPr lang="en-US" sz="4483">
                <a:solidFill>
                  <a:srgbClr val="F3BE66"/>
                </a:solidFill>
                <a:latin typeface="Inter Bold"/>
              </a:rPr>
              <a:t>Respondents By Consuming Frequency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72098" y="6599763"/>
            <a:ext cx="2289810" cy="61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7"/>
              </a:lnSpc>
              <a:spcBef>
                <a:spcPct val="0"/>
              </a:spcBef>
            </a:pPr>
            <a:r>
              <a:rPr lang="en-US" sz="3583">
                <a:solidFill>
                  <a:srgbClr val="F3BE66"/>
                </a:solidFill>
                <a:latin typeface="Inter Bold"/>
              </a:rPr>
              <a:t>For Codex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20607" y="2264219"/>
            <a:ext cx="1539597" cy="61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7"/>
              </a:lnSpc>
              <a:spcBef>
                <a:spcPct val="0"/>
              </a:spcBef>
            </a:pPr>
            <a:r>
              <a:rPr lang="en-US" sz="3583">
                <a:solidFill>
                  <a:srgbClr val="F3BE66"/>
                </a:solidFill>
                <a:latin typeface="Inter Bold"/>
              </a:rPr>
              <a:t>For All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067553" y="7213589"/>
            <a:ext cx="809089" cy="1251975"/>
          </a:xfrm>
          <a:custGeom>
            <a:avLst/>
            <a:gdLst/>
            <a:ahLst/>
            <a:cxnLst/>
            <a:rect r="r" b="b" t="t" l="l"/>
            <a:pathLst>
              <a:path h="1251975" w="809089">
                <a:moveTo>
                  <a:pt x="0" y="0"/>
                </a:moveTo>
                <a:lnTo>
                  <a:pt x="809089" y="0"/>
                </a:lnTo>
                <a:lnTo>
                  <a:pt x="809089" y="1251975"/>
                </a:lnTo>
                <a:lnTo>
                  <a:pt x="0" y="1251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278" y="1818505"/>
            <a:ext cx="12258055" cy="4316186"/>
          </a:xfrm>
          <a:custGeom>
            <a:avLst/>
            <a:gdLst/>
            <a:ahLst/>
            <a:cxnLst/>
            <a:rect r="r" b="b" t="t" l="l"/>
            <a:pathLst>
              <a:path h="4316186" w="12258055">
                <a:moveTo>
                  <a:pt x="0" y="0"/>
                </a:moveTo>
                <a:lnTo>
                  <a:pt x="12258055" y="0"/>
                </a:lnTo>
                <a:lnTo>
                  <a:pt x="12258055" y="4316186"/>
                </a:lnTo>
                <a:lnTo>
                  <a:pt x="0" y="4316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26" t="0" r="-36649" b="-26645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24182" y="2892178"/>
            <a:ext cx="8444778" cy="70698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55407" y="812467"/>
            <a:ext cx="14186473" cy="76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7"/>
              </a:lnSpc>
              <a:spcBef>
                <a:spcPct val="0"/>
              </a:spcBef>
            </a:pPr>
            <a:r>
              <a:rPr lang="en-US" sz="4483">
                <a:solidFill>
                  <a:srgbClr val="F3BE66"/>
                </a:solidFill>
                <a:latin typeface="Inter Bold"/>
              </a:rPr>
              <a:t>Brand Awareness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752509"/>
            <a:ext cx="10054333" cy="245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5"/>
              </a:lnSpc>
              <a:spcBef>
                <a:spcPct val="0"/>
              </a:spcBef>
            </a:pPr>
            <a:r>
              <a:rPr lang="en-US" sz="4596">
                <a:solidFill>
                  <a:srgbClr val="F3BE66"/>
                </a:solidFill>
                <a:latin typeface="Poppins"/>
              </a:rPr>
              <a:t>Out of 980 Customers only 46% have heard Before about the brand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3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46556" y="418698"/>
            <a:ext cx="10594888" cy="5297444"/>
            <a:chOff x="0" y="0"/>
            <a:chExt cx="6662420" cy="333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6242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66242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6"/>
              <a:stretch>
                <a:fillRect l="0" t="-157" r="0" b="-15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788897" y="4351942"/>
            <a:ext cx="6710207" cy="2110665"/>
          </a:xfrm>
          <a:custGeom>
            <a:avLst/>
            <a:gdLst/>
            <a:ahLst/>
            <a:cxnLst/>
            <a:rect r="r" b="b" t="t" l="l"/>
            <a:pathLst>
              <a:path h="2110665" w="6710207">
                <a:moveTo>
                  <a:pt x="0" y="0"/>
                </a:moveTo>
                <a:lnTo>
                  <a:pt x="6710206" y="0"/>
                </a:lnTo>
                <a:lnTo>
                  <a:pt x="6710206" y="2110665"/>
                </a:lnTo>
                <a:lnTo>
                  <a:pt x="0" y="2110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71266" y="8427431"/>
            <a:ext cx="3945468" cy="93257"/>
          </a:xfrm>
          <a:custGeom>
            <a:avLst/>
            <a:gdLst/>
            <a:ahLst/>
            <a:cxnLst/>
            <a:rect r="r" b="b" t="t" l="l"/>
            <a:pathLst>
              <a:path h="93257" w="3945468">
                <a:moveTo>
                  <a:pt x="0" y="0"/>
                </a:moveTo>
                <a:lnTo>
                  <a:pt x="3945468" y="0"/>
                </a:lnTo>
                <a:lnTo>
                  <a:pt x="3945468" y="93256"/>
                </a:lnTo>
                <a:lnTo>
                  <a:pt x="0" y="93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12512" y="3717898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4" y="0"/>
                </a:lnTo>
                <a:lnTo>
                  <a:pt x="634044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41444" y="3717898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4" y="0"/>
                </a:lnTo>
                <a:lnTo>
                  <a:pt x="634044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88897" y="4770813"/>
            <a:ext cx="6710207" cy="114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8"/>
              </a:lnSpc>
              <a:spcBef>
                <a:spcPct val="0"/>
              </a:spcBef>
            </a:pPr>
            <a:r>
              <a:rPr lang="en-US" sz="6727">
                <a:solidFill>
                  <a:srgbClr val="FFFFFF"/>
                </a:solidFill>
                <a:latin typeface="Inter Bold"/>
              </a:rPr>
              <a:t>About CodeX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0168" y="7061132"/>
            <a:ext cx="12887663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CodeX is a German beverage company that is aiming to make its mark in the Indian market. A few months ago, they launched their energy drink in 10 cities in India.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Their Marketing team is responsible for increasing brand awareness, market share, and product development. They conducted a survey in those 10 cities and received results from 10k respondents.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434252" y="1725470"/>
            <a:ext cx="10155424" cy="882981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8373350" y="2506637"/>
            <a:ext cx="10224353" cy="3827057"/>
          </a:xfrm>
          <a:custGeom>
            <a:avLst/>
            <a:gdLst/>
            <a:ahLst/>
            <a:cxnLst/>
            <a:rect r="r" b="b" t="t" l="l"/>
            <a:pathLst>
              <a:path h="3827057" w="10224353">
                <a:moveTo>
                  <a:pt x="0" y="0"/>
                </a:moveTo>
                <a:lnTo>
                  <a:pt x="10224352" y="0"/>
                </a:lnTo>
                <a:lnTo>
                  <a:pt x="10224352" y="3827058"/>
                </a:lnTo>
                <a:lnTo>
                  <a:pt x="0" y="3827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68" t="0" r="-36761" b="-1761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34134" y="332232"/>
            <a:ext cx="14186473" cy="123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ctr">
              <a:lnSpc>
                <a:spcPts val="6277"/>
              </a:lnSpc>
              <a:spcBef>
                <a:spcPct val="0"/>
              </a:spcBef>
            </a:pPr>
            <a:r>
              <a:rPr lang="en-US" sz="4483">
                <a:solidFill>
                  <a:srgbClr val="F3BE66"/>
                </a:solidFill>
                <a:latin typeface="Inter Bold"/>
              </a:rPr>
              <a:t>Respondents By Brand Perception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27371" y="6839506"/>
            <a:ext cx="8810578" cy="286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027">
                <a:solidFill>
                  <a:srgbClr val="F3BE66"/>
                </a:solidFill>
                <a:latin typeface="Poppins"/>
              </a:rPr>
              <a:t>Out of 980 Customers 60% have no opinion about the brand and 22% are Positive and 17% are negative about the brand.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878" y="2176970"/>
            <a:ext cx="11274554" cy="4069781"/>
          </a:xfrm>
          <a:custGeom>
            <a:avLst/>
            <a:gdLst/>
            <a:ahLst/>
            <a:cxnLst/>
            <a:rect r="r" b="b" t="t" l="l"/>
            <a:pathLst>
              <a:path h="4069781" w="11274554">
                <a:moveTo>
                  <a:pt x="0" y="0"/>
                </a:moveTo>
                <a:lnTo>
                  <a:pt x="11274555" y="0"/>
                </a:lnTo>
                <a:lnTo>
                  <a:pt x="11274555" y="4069781"/>
                </a:lnTo>
                <a:lnTo>
                  <a:pt x="0" y="4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56" t="0" r="-40539" b="-25599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36808" y="2628502"/>
            <a:ext cx="8360305" cy="80154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34134" y="332232"/>
            <a:ext cx="14186473" cy="123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</a:p>
          <a:p>
            <a:pPr algn="ctr">
              <a:lnSpc>
                <a:spcPts val="6277"/>
              </a:lnSpc>
              <a:spcBef>
                <a:spcPct val="0"/>
              </a:spcBef>
            </a:pPr>
            <a:r>
              <a:rPr lang="en-US" sz="4483">
                <a:solidFill>
                  <a:srgbClr val="F3BE66"/>
                </a:solidFill>
                <a:latin typeface="Inter Bold"/>
              </a:rPr>
              <a:t>Respondents By General Perception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8761" y="6734537"/>
            <a:ext cx="8810578" cy="286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027">
                <a:solidFill>
                  <a:srgbClr val="F3BE66"/>
                </a:solidFill>
                <a:latin typeface="Poppins"/>
              </a:rPr>
              <a:t>Out of 980 Customers 29% found our drink effective,26% are not sure ,22% found healthy and 21% found Dangerous 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3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25732">
            <a:off x="2546608" y="3544171"/>
            <a:ext cx="2536435" cy="5461982"/>
            <a:chOff x="0" y="0"/>
            <a:chExt cx="2948813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6"/>
              <a:stretch>
                <a:fillRect l="-57670" t="0" r="-5767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25732">
            <a:off x="4740996" y="1280846"/>
            <a:ext cx="2536435" cy="5461982"/>
            <a:chOff x="0" y="0"/>
            <a:chExt cx="294881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813" cy="6350000"/>
            </a:xfrm>
            <a:custGeom>
              <a:avLst/>
              <a:gdLst/>
              <a:ahLst/>
              <a:cxnLst/>
              <a:rect r="r" b="b" t="t" l="l"/>
              <a:pathLst>
                <a:path h="6350000" w="2948813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7"/>
              <a:stretch>
                <a:fillRect l="-198681" t="0" r="-8230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719645" y="1923921"/>
            <a:ext cx="848709" cy="848709"/>
          </a:xfrm>
          <a:custGeom>
            <a:avLst/>
            <a:gdLst/>
            <a:ahLst/>
            <a:cxnLst/>
            <a:rect r="r" b="b" t="t" l="l"/>
            <a:pathLst>
              <a:path h="848709" w="848709">
                <a:moveTo>
                  <a:pt x="0" y="0"/>
                </a:moveTo>
                <a:lnTo>
                  <a:pt x="848710" y="0"/>
                </a:lnTo>
                <a:lnTo>
                  <a:pt x="848710" y="848710"/>
                </a:lnTo>
                <a:lnTo>
                  <a:pt x="0" y="84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19645" y="3587483"/>
            <a:ext cx="848709" cy="848709"/>
          </a:xfrm>
          <a:custGeom>
            <a:avLst/>
            <a:gdLst/>
            <a:ahLst/>
            <a:cxnLst/>
            <a:rect r="r" b="b" t="t" l="l"/>
            <a:pathLst>
              <a:path h="848709" w="848709">
                <a:moveTo>
                  <a:pt x="0" y="0"/>
                </a:moveTo>
                <a:lnTo>
                  <a:pt x="848710" y="0"/>
                </a:lnTo>
                <a:lnTo>
                  <a:pt x="848710" y="848709"/>
                </a:lnTo>
                <a:lnTo>
                  <a:pt x="0" y="84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0352" y="2772631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02279" y="7654548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02279" y="273092"/>
            <a:ext cx="80200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Recommendations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60711" y="1897108"/>
            <a:ext cx="6993916" cy="79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"/>
              </a:rPr>
              <a:t>Develop starategies to increase consumers from cities like Lucknow,Jaipur,Delhi,Ahmdabad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95804" y="2140313"/>
            <a:ext cx="69639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95804" y="3803875"/>
            <a:ext cx="69639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</a:rPr>
              <a:t>02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719645" y="8591061"/>
            <a:ext cx="848709" cy="848709"/>
          </a:xfrm>
          <a:custGeom>
            <a:avLst/>
            <a:gdLst/>
            <a:ahLst/>
            <a:cxnLst/>
            <a:rect r="r" b="b" t="t" l="l"/>
            <a:pathLst>
              <a:path h="848709" w="848709">
                <a:moveTo>
                  <a:pt x="0" y="0"/>
                </a:moveTo>
                <a:lnTo>
                  <a:pt x="848710" y="0"/>
                </a:lnTo>
                <a:lnTo>
                  <a:pt x="848710" y="848709"/>
                </a:lnTo>
                <a:lnTo>
                  <a:pt x="0" y="84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719645" y="6923201"/>
            <a:ext cx="848709" cy="848709"/>
          </a:xfrm>
          <a:custGeom>
            <a:avLst/>
            <a:gdLst/>
            <a:ahLst/>
            <a:cxnLst/>
            <a:rect r="r" b="b" t="t" l="l"/>
            <a:pathLst>
              <a:path h="848709" w="848709">
                <a:moveTo>
                  <a:pt x="0" y="0"/>
                </a:moveTo>
                <a:lnTo>
                  <a:pt x="848710" y="0"/>
                </a:lnTo>
                <a:lnTo>
                  <a:pt x="848710" y="848710"/>
                </a:lnTo>
                <a:lnTo>
                  <a:pt x="0" y="848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643487" y="5255342"/>
            <a:ext cx="848709" cy="848709"/>
          </a:xfrm>
          <a:custGeom>
            <a:avLst/>
            <a:gdLst/>
            <a:ahLst/>
            <a:cxnLst/>
            <a:rect r="r" b="b" t="t" l="l"/>
            <a:pathLst>
              <a:path h="848709" w="848709">
                <a:moveTo>
                  <a:pt x="0" y="0"/>
                </a:moveTo>
                <a:lnTo>
                  <a:pt x="848709" y="0"/>
                </a:lnTo>
                <a:lnTo>
                  <a:pt x="848709" y="848709"/>
                </a:lnTo>
                <a:lnTo>
                  <a:pt x="0" y="84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719645" y="5464892"/>
            <a:ext cx="69639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95804" y="7143750"/>
            <a:ext cx="69639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95804" y="8810136"/>
            <a:ext cx="69639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60711" y="5244865"/>
            <a:ext cx="6993916" cy="79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"/>
              </a:rPr>
              <a:t>Take more compaigns to enagage and to attract youth.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60711" y="6973080"/>
            <a:ext cx="6993916" cy="79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"/>
              </a:rPr>
              <a:t>Enhance Brand Awareness through marketing Channels like Online Ads,TV channels.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0711" y="8640940"/>
            <a:ext cx="6993916" cy="79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"/>
              </a:rPr>
              <a:t>Focus on customer recommendations and do all the processes gradually.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0711" y="3637362"/>
            <a:ext cx="6993916" cy="79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"/>
              </a:rPr>
              <a:t>Focus on increasing cosumers having age group between 19-30.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37396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3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87277" y="1663927"/>
            <a:ext cx="4670806" cy="467078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895180" y="3650316"/>
            <a:ext cx="4963232" cy="496323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41393" y="3796538"/>
            <a:ext cx="4670806" cy="467078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396994" y="7200900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22680" y="7200900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92261" y="6618910"/>
            <a:ext cx="2728924" cy="2728924"/>
          </a:xfrm>
          <a:custGeom>
            <a:avLst/>
            <a:gdLst/>
            <a:ahLst/>
            <a:cxnLst/>
            <a:rect r="r" b="b" t="t" l="l"/>
            <a:pathLst>
              <a:path h="2728924" w="2728924">
                <a:moveTo>
                  <a:pt x="0" y="0"/>
                </a:moveTo>
                <a:lnTo>
                  <a:pt x="2728924" y="0"/>
                </a:lnTo>
                <a:lnTo>
                  <a:pt x="2728924" y="2728925"/>
                </a:lnTo>
                <a:lnTo>
                  <a:pt x="0" y="2728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59302" y="2082100"/>
            <a:ext cx="11309001" cy="212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08"/>
              </a:lnSpc>
              <a:spcBef>
                <a:spcPct val="0"/>
              </a:spcBef>
            </a:pPr>
            <a:r>
              <a:rPr lang="en-US" sz="12363" u="sng">
                <a:solidFill>
                  <a:srgbClr val="CCCCCC"/>
                </a:solidFill>
                <a:latin typeface="Inter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4285014"/>
            <a:ext cx="11309001" cy="55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  <a:spcBef>
                <a:spcPct val="0"/>
              </a:spcBef>
            </a:pPr>
            <a:r>
              <a:rPr lang="en-US" sz="3264">
                <a:solidFill>
                  <a:srgbClr val="FFFFFF"/>
                </a:solidFill>
                <a:latin typeface="Inter"/>
              </a:rPr>
              <a:t>FOR THIS WONDERFUL OPPORTUNITY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35624" y="8670698"/>
            <a:ext cx="4879613" cy="79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  <a:spcBef>
                <a:spcPct val="0"/>
              </a:spcBef>
            </a:pPr>
            <a:r>
              <a:rPr lang="en-US" sz="4664" u="sng">
                <a:solidFill>
                  <a:srgbClr val="F3BE66"/>
                </a:solidFill>
                <a:latin typeface="Inter"/>
              </a:rPr>
              <a:t>DHAVAL PATEL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68303" y="751671"/>
            <a:ext cx="6907461" cy="79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  <a:spcBef>
                <a:spcPct val="0"/>
              </a:spcBef>
            </a:pPr>
            <a:r>
              <a:rPr lang="en-US" sz="4664" u="sng">
                <a:solidFill>
                  <a:srgbClr val="F3BE66"/>
                </a:solidFill>
                <a:latin typeface="Inter"/>
              </a:rPr>
              <a:t>HEMANAND VADIVEL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3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3158058" y="4139336"/>
            <a:ext cx="2720476" cy="4387864"/>
          </a:xfrm>
          <a:custGeom>
            <a:avLst/>
            <a:gdLst/>
            <a:ahLst/>
            <a:cxnLst/>
            <a:rect r="r" b="b" t="t" l="l"/>
            <a:pathLst>
              <a:path h="4387864" w="2720476">
                <a:moveTo>
                  <a:pt x="0" y="0"/>
                </a:moveTo>
                <a:lnTo>
                  <a:pt x="2720476" y="0"/>
                </a:lnTo>
                <a:lnTo>
                  <a:pt x="2720476" y="4387864"/>
                </a:lnTo>
                <a:lnTo>
                  <a:pt x="0" y="438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680288" y="1787027"/>
            <a:ext cx="5149728" cy="10189622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58351" t="0" r="-5835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144000" y="8229600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340877" y="1330367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4" y="0"/>
                </a:lnTo>
                <a:lnTo>
                  <a:pt x="634044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610882" y="5550829"/>
            <a:ext cx="365322" cy="280966"/>
          </a:xfrm>
          <a:custGeom>
            <a:avLst/>
            <a:gdLst/>
            <a:ahLst/>
            <a:cxnLst/>
            <a:rect r="r" b="b" t="t" l="l"/>
            <a:pathLst>
              <a:path h="280966" w="365322">
                <a:moveTo>
                  <a:pt x="0" y="0"/>
                </a:moveTo>
                <a:lnTo>
                  <a:pt x="365322" y="0"/>
                </a:lnTo>
                <a:lnTo>
                  <a:pt x="365322" y="280966"/>
                </a:lnTo>
                <a:lnTo>
                  <a:pt x="0" y="280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610882" y="6159502"/>
            <a:ext cx="365322" cy="371743"/>
          </a:xfrm>
          <a:custGeom>
            <a:avLst/>
            <a:gdLst/>
            <a:ahLst/>
            <a:cxnLst/>
            <a:rect r="r" b="b" t="t" l="l"/>
            <a:pathLst>
              <a:path h="371743" w="365322">
                <a:moveTo>
                  <a:pt x="0" y="0"/>
                </a:moveTo>
                <a:lnTo>
                  <a:pt x="365322" y="0"/>
                </a:lnTo>
                <a:lnTo>
                  <a:pt x="365322" y="371742"/>
                </a:lnTo>
                <a:lnTo>
                  <a:pt x="0" y="371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196121" y="3218202"/>
            <a:ext cx="79994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u="sng">
                <a:solidFill>
                  <a:srgbClr val="FFFFFF"/>
                </a:solidFill>
                <a:latin typeface="Inter Bold"/>
              </a:rPr>
              <a:t>Ravina Karnik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338110" y="6195151"/>
            <a:ext cx="4683399" cy="30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  <a:spcBef>
                <a:spcPct val="0"/>
              </a:spcBef>
            </a:pPr>
            <a:r>
              <a:rPr lang="en-US" sz="1831" u="sng">
                <a:solidFill>
                  <a:srgbClr val="FFFFFF"/>
                </a:solidFill>
                <a:latin typeface="Open Sans"/>
                <a:hlinkClick r:id="rId15" tooltip="https://github.com/RavinaKarnik/Analysis-Of-CodeX--RC6"/>
              </a:rPr>
              <a:t>Git-Hub Repository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38110" y="5522254"/>
            <a:ext cx="4683399" cy="30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FFFFFF"/>
                </a:solidFill>
                <a:latin typeface="Open Sans"/>
              </a:rPr>
              <a:t>karnikravina10@gmail.com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96121" y="1907260"/>
            <a:ext cx="4683399" cy="53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3"/>
              </a:lnSpc>
              <a:spcBef>
                <a:spcPct val="0"/>
              </a:spcBef>
            </a:pPr>
            <a:r>
              <a:rPr lang="en-US" sz="3131">
                <a:solidFill>
                  <a:srgbClr val="FFFFFF"/>
                </a:solidFill>
                <a:latin typeface="Open Sans"/>
              </a:rPr>
              <a:t>Presented by :-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786" r="0" b="-5299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6813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9500" y="3101128"/>
            <a:ext cx="11309001" cy="3557195"/>
          </a:xfrm>
          <a:custGeom>
            <a:avLst/>
            <a:gdLst/>
            <a:ahLst/>
            <a:cxnLst/>
            <a:rect r="r" b="b" t="t" l="l"/>
            <a:pathLst>
              <a:path h="3557195" w="11309001">
                <a:moveTo>
                  <a:pt x="0" y="0"/>
                </a:moveTo>
                <a:lnTo>
                  <a:pt x="11309000" y="0"/>
                </a:lnTo>
                <a:lnTo>
                  <a:pt x="11309000" y="3557195"/>
                </a:lnTo>
                <a:lnTo>
                  <a:pt x="0" y="3557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89500" y="3691007"/>
            <a:ext cx="11309001" cy="21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08"/>
              </a:lnSpc>
              <a:spcBef>
                <a:spcPct val="0"/>
              </a:spcBef>
            </a:pPr>
            <a:r>
              <a:rPr lang="en-US" sz="12363">
                <a:solidFill>
                  <a:srgbClr val="FFFFFF"/>
                </a:solidFill>
                <a:latin typeface="Inter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9559" y="7075199"/>
            <a:ext cx="9128881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YOUR FEEDBACK IS HIGHLY APPRECIATED PLEASE SHARE YOUR THOUGHTS IN COMMENT SECTION BELOW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72515" y="3072622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81442" y="3072622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209" y="0"/>
            <a:ext cx="18235449" cy="9868302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3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67283" y="394657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49654" y="9868302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5209" y="1984440"/>
            <a:ext cx="12388488" cy="3675999"/>
          </a:xfrm>
          <a:custGeom>
            <a:avLst/>
            <a:gdLst/>
            <a:ahLst/>
            <a:cxnLst/>
            <a:rect r="r" b="b" t="t" l="l"/>
            <a:pathLst>
              <a:path h="3675999" w="12388488">
                <a:moveTo>
                  <a:pt x="0" y="0"/>
                </a:moveTo>
                <a:lnTo>
                  <a:pt x="12388488" y="0"/>
                </a:lnTo>
                <a:lnTo>
                  <a:pt x="12388488" y="3675999"/>
                </a:lnTo>
                <a:lnTo>
                  <a:pt x="0" y="3675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490" t="-16431" r="-35419" b="-2223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93029" y="2346383"/>
            <a:ext cx="8882640" cy="826213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14807" y="6517689"/>
            <a:ext cx="9718443" cy="175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3BE66"/>
                </a:solidFill>
                <a:latin typeface="Poppins"/>
              </a:rPr>
              <a:t>overall Consumers are 10K. Out of Total Consumers There Are total 980 consumers of CodeX which was 9.8% of overall consumers 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3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87373" y="92583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3128" y="2251855"/>
            <a:ext cx="11016678" cy="3366306"/>
          </a:xfrm>
          <a:custGeom>
            <a:avLst/>
            <a:gdLst/>
            <a:ahLst/>
            <a:cxnLst/>
            <a:rect r="r" b="b" t="t" l="l"/>
            <a:pathLst>
              <a:path h="3366306" w="11016678">
                <a:moveTo>
                  <a:pt x="0" y="0"/>
                </a:moveTo>
                <a:lnTo>
                  <a:pt x="11016678" y="0"/>
                </a:lnTo>
                <a:lnTo>
                  <a:pt x="11016678" y="3366306"/>
                </a:lnTo>
                <a:lnTo>
                  <a:pt x="0" y="336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157" t="-16647" r="-17509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96961" y="2620715"/>
            <a:ext cx="9499008" cy="806057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87373" y="484449"/>
            <a:ext cx="16087499" cy="120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0"/>
              </a:lnSpc>
            </a:pPr>
          </a:p>
          <a:p>
            <a:pPr algn="l">
              <a:lnSpc>
                <a:spcPts val="5670"/>
              </a:lnSpc>
              <a:spcBef>
                <a:spcPct val="0"/>
              </a:spcBef>
            </a:pPr>
            <a:r>
              <a:rPr lang="en-US" sz="4050">
                <a:solidFill>
                  <a:srgbClr val="F3BE66"/>
                </a:solidFill>
                <a:latin typeface="Inter Bold"/>
              </a:rPr>
              <a:t> Who Prefers Energy Drink more? (Male/Female/Non-binary?)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5828" y="6083825"/>
            <a:ext cx="8955770" cy="233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3BE66"/>
                </a:solidFill>
                <a:latin typeface="Poppins"/>
              </a:rPr>
              <a:t>Male Consumers are highest in number. that is 6038 and female consumers are 3055 and Non-binary consumers are very less.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54432" y="3856229"/>
            <a:ext cx="203358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6038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93531" y="7909395"/>
            <a:ext cx="146887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507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31061" y="5685029"/>
            <a:ext cx="200144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3455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575" y="2755645"/>
            <a:ext cx="10457537" cy="2854913"/>
          </a:xfrm>
          <a:custGeom>
            <a:avLst/>
            <a:gdLst/>
            <a:ahLst/>
            <a:cxnLst/>
            <a:rect r="r" b="b" t="t" l="l"/>
            <a:pathLst>
              <a:path h="2854913" w="10457537">
                <a:moveTo>
                  <a:pt x="0" y="0"/>
                </a:moveTo>
                <a:lnTo>
                  <a:pt x="10457537" y="0"/>
                </a:lnTo>
                <a:lnTo>
                  <a:pt x="10457537" y="2854913"/>
                </a:lnTo>
                <a:lnTo>
                  <a:pt x="0" y="285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70" t="-17541" r="-18183" b="-13319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15853" y="1949086"/>
            <a:ext cx="9678706" cy="967870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87373" y="484449"/>
            <a:ext cx="16087499" cy="120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0"/>
              </a:lnSpc>
            </a:pPr>
          </a:p>
          <a:p>
            <a:pPr algn="l">
              <a:lnSpc>
                <a:spcPts val="5670"/>
              </a:lnSpc>
              <a:spcBef>
                <a:spcPct val="0"/>
              </a:spcBef>
            </a:pPr>
            <a:r>
              <a:rPr lang="en-US" sz="4050">
                <a:solidFill>
                  <a:srgbClr val="F3BE66"/>
                </a:solidFill>
                <a:latin typeface="Inter Bold"/>
              </a:rPr>
              <a:t> Which age group prefers energy drinks more?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21567" y="6712239"/>
            <a:ext cx="1195507" cy="63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Inter Bold"/>
              </a:rPr>
              <a:t>2376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97588" y="3072453"/>
            <a:ext cx="856298" cy="63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Inter Bold"/>
              </a:rPr>
              <a:t>190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35121" y="9182100"/>
            <a:ext cx="1162288" cy="63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Inter Bold"/>
              </a:rPr>
              <a:t>1488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72650" y="3635696"/>
            <a:ext cx="924758" cy="63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Inter Bold"/>
              </a:rPr>
              <a:t>426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38900" y="5067300"/>
            <a:ext cx="1225034" cy="63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Inter Bold"/>
              </a:rPr>
              <a:t>5520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3122" y="6430311"/>
            <a:ext cx="9718443" cy="175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3BE66"/>
                </a:solidFill>
                <a:latin typeface="Poppins"/>
              </a:rPr>
              <a:t>Out of 10K Consumers. The consumers having Age Group between 19-30 prefers Energy drink more as compared to others.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128" y="6950177"/>
            <a:ext cx="10399221" cy="2872481"/>
          </a:xfrm>
          <a:custGeom>
            <a:avLst/>
            <a:gdLst/>
            <a:ahLst/>
            <a:cxnLst/>
            <a:rect r="r" b="b" t="t" l="l"/>
            <a:pathLst>
              <a:path h="2872481" w="10399221">
                <a:moveTo>
                  <a:pt x="0" y="0"/>
                </a:moveTo>
                <a:lnTo>
                  <a:pt x="10399220" y="0"/>
                </a:lnTo>
                <a:lnTo>
                  <a:pt x="10399220" y="2872481"/>
                </a:lnTo>
                <a:lnTo>
                  <a:pt x="0" y="287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13" t="-17358" r="-17159" b="-10962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09702" y="1616379"/>
            <a:ext cx="9467234" cy="79954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87373" y="484449"/>
            <a:ext cx="16087499" cy="192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0"/>
              </a:lnSpc>
            </a:pPr>
          </a:p>
          <a:p>
            <a:pPr algn="l">
              <a:lnSpc>
                <a:spcPts val="5670"/>
              </a:lnSpc>
            </a:pPr>
            <a:r>
              <a:rPr lang="en-US" sz="4050">
                <a:solidFill>
                  <a:srgbClr val="F3BE66"/>
                </a:solidFill>
                <a:latin typeface="Inter Bold"/>
              </a:rPr>
              <a:t>Which type of marketing reaches the most Youth (15-30)?</a:t>
            </a:r>
          </a:p>
          <a:p>
            <a:pPr algn="l">
              <a:lnSpc>
                <a:spcPts val="567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51878"/>
            <a:ext cx="8450941" cy="255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3625">
                <a:solidFill>
                  <a:srgbClr val="F3BE66"/>
                </a:solidFill>
                <a:latin typeface="Poppins"/>
              </a:rPr>
              <a:t>Here ,Marketing through Online  Ads reaches the most Youth having age Group between </a:t>
            </a:r>
          </a:p>
          <a:p>
            <a:pPr algn="l">
              <a:lnSpc>
                <a:spcPts val="5075"/>
              </a:lnSpc>
              <a:spcBef>
                <a:spcPct val="0"/>
              </a:spcBef>
            </a:pPr>
            <a:r>
              <a:rPr lang="en-US" sz="3625">
                <a:solidFill>
                  <a:srgbClr val="F3BE66"/>
                </a:solidFill>
                <a:latin typeface="Poppins"/>
              </a:rPr>
              <a:t>15-30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7373" y="484449"/>
            <a:ext cx="16500627" cy="169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</a:p>
          <a:p>
            <a:pPr algn="l">
              <a:lnSpc>
                <a:spcPts val="4941"/>
              </a:lnSpc>
            </a:pPr>
            <a:r>
              <a:rPr lang="en-US" sz="3529">
                <a:solidFill>
                  <a:srgbClr val="F3BE66"/>
                </a:solidFill>
                <a:latin typeface="Inter Bold"/>
              </a:rPr>
              <a:t>What are the preferred ingredients of energy drinks among respondents?</a:t>
            </a:r>
          </a:p>
          <a:p>
            <a:pPr algn="l">
              <a:lnSpc>
                <a:spcPts val="4941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0260" y="2177236"/>
            <a:ext cx="11152454" cy="4068923"/>
          </a:xfrm>
          <a:custGeom>
            <a:avLst/>
            <a:gdLst/>
            <a:ahLst/>
            <a:cxnLst/>
            <a:rect r="r" b="b" t="t" l="l"/>
            <a:pathLst>
              <a:path h="4068923" w="11152454">
                <a:moveTo>
                  <a:pt x="0" y="0"/>
                </a:moveTo>
                <a:lnTo>
                  <a:pt x="11152454" y="0"/>
                </a:lnTo>
                <a:lnTo>
                  <a:pt x="11152454" y="4068923"/>
                </a:lnTo>
                <a:lnTo>
                  <a:pt x="0" y="4068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91" t="0" r="-58104" b="-28827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14761" y="1220569"/>
            <a:ext cx="8615784" cy="91343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6958940"/>
            <a:ext cx="8450941" cy="12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5"/>
              </a:lnSpc>
              <a:spcBef>
                <a:spcPct val="0"/>
              </a:spcBef>
            </a:pPr>
            <a:r>
              <a:rPr lang="en-US" sz="3625">
                <a:solidFill>
                  <a:srgbClr val="F3BE66"/>
                </a:solidFill>
                <a:latin typeface="Poppins"/>
              </a:rPr>
              <a:t>Caffeine is the most preferred ingredient.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7373" y="484449"/>
            <a:ext cx="16500627" cy="169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</a:p>
          <a:p>
            <a:pPr algn="l">
              <a:lnSpc>
                <a:spcPts val="4941"/>
              </a:lnSpc>
            </a:pPr>
            <a:r>
              <a:rPr lang="en-US" sz="3529">
                <a:solidFill>
                  <a:srgbClr val="F3BE66"/>
                </a:solidFill>
                <a:latin typeface="Inter Bold"/>
              </a:rPr>
              <a:t>What packaging preferences do respondents have for energy drinks?</a:t>
            </a:r>
          </a:p>
          <a:p>
            <a:pPr algn="l">
              <a:lnSpc>
                <a:spcPts val="4941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36522" y="2177236"/>
            <a:ext cx="10915654" cy="3833038"/>
          </a:xfrm>
          <a:custGeom>
            <a:avLst/>
            <a:gdLst/>
            <a:ahLst/>
            <a:cxnLst/>
            <a:rect r="r" b="b" t="t" l="l"/>
            <a:pathLst>
              <a:path h="3833038" w="10915654">
                <a:moveTo>
                  <a:pt x="0" y="0"/>
                </a:moveTo>
                <a:lnTo>
                  <a:pt x="10915654" y="0"/>
                </a:lnTo>
                <a:lnTo>
                  <a:pt x="10915654" y="3833038"/>
                </a:lnTo>
                <a:lnTo>
                  <a:pt x="0" y="3833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69" t="0" r="-55687" b="-29504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18107" y="520826"/>
            <a:ext cx="10429476" cy="106540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3059" y="6775243"/>
            <a:ext cx="8450941" cy="191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5"/>
              </a:lnSpc>
              <a:spcBef>
                <a:spcPct val="0"/>
              </a:spcBef>
            </a:pPr>
            <a:r>
              <a:rPr lang="en-US" sz="3625">
                <a:solidFill>
                  <a:srgbClr val="F3BE66"/>
                </a:solidFill>
                <a:latin typeface="Poppins"/>
              </a:rPr>
              <a:t>Respondents prefer Compact and Portable cans highly as compared to other packaging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4828" y="206969"/>
            <a:ext cx="12887946" cy="232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3"/>
              </a:lnSpc>
            </a:pPr>
          </a:p>
          <a:p>
            <a:pPr algn="l">
              <a:lnSpc>
                <a:spcPts val="6800"/>
              </a:lnSpc>
            </a:pPr>
            <a:r>
              <a:rPr lang="en-US" sz="4857">
                <a:solidFill>
                  <a:srgbClr val="F3BE66"/>
                </a:solidFill>
                <a:latin typeface="Inter Bold"/>
              </a:rPr>
              <a:t> Who are the current market leaders?</a:t>
            </a:r>
          </a:p>
          <a:p>
            <a:pPr algn="l">
              <a:lnSpc>
                <a:spcPts val="680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14787" y="2119594"/>
            <a:ext cx="10880810" cy="4238821"/>
          </a:xfrm>
          <a:custGeom>
            <a:avLst/>
            <a:gdLst/>
            <a:ahLst/>
            <a:cxnLst/>
            <a:rect r="r" b="b" t="t" l="l"/>
            <a:pathLst>
              <a:path h="4238821" w="10880810">
                <a:moveTo>
                  <a:pt x="0" y="0"/>
                </a:moveTo>
                <a:lnTo>
                  <a:pt x="10880810" y="0"/>
                </a:lnTo>
                <a:lnTo>
                  <a:pt x="10880810" y="4238821"/>
                </a:lnTo>
                <a:lnTo>
                  <a:pt x="0" y="4238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20" t="-5635" r="-73552" b="-26301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64741" y="1316021"/>
            <a:ext cx="9642875" cy="924738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3059" y="6756193"/>
            <a:ext cx="9375255" cy="213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  <a:spcBef>
                <a:spcPct val="0"/>
              </a:spcBef>
            </a:pPr>
            <a:r>
              <a:rPr lang="en-US" sz="4021">
                <a:solidFill>
                  <a:srgbClr val="F3BE66"/>
                </a:solidFill>
                <a:latin typeface="Poppins"/>
              </a:rPr>
              <a:t>Cola-Coka are current top market leaders because it has total 2538 respondents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DAGEQgqVd8Y</dc:identifier>
  <dcterms:modified xsi:type="dcterms:W3CDTF">2011-08-01T06:04:30Z</dcterms:modified>
  <cp:revision>1</cp:revision>
  <dc:title>CodeX is a German beverage company that is aiming to make its mark in the Indian market. A few months ago, they launched their energy drink in 10 cities in India. Their Marketing team is responsible for increasing brand awareness, market share, and</dc:title>
</cp:coreProperties>
</file>